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Raleway Thin"/>
      <p:regular r:id="rId25"/>
      <p:bold r:id="rId26"/>
      <p:italic r:id="rId27"/>
      <p:boldItalic r:id="rId28"/>
    </p:embeddedFont>
    <p:embeddedFont>
      <p:font typeface="Satisfy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Thin-bold.fntdata"/><Relationship Id="rId25" Type="http://schemas.openxmlformats.org/officeDocument/2006/relationships/font" Target="fonts/RalewayThin-regular.fntdata"/><Relationship Id="rId28" Type="http://schemas.openxmlformats.org/officeDocument/2006/relationships/font" Target="fonts/RalewayThin-boldItalic.fntdata"/><Relationship Id="rId27" Type="http://schemas.openxmlformats.org/officeDocument/2006/relationships/font" Target="fonts/RalewayThin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Satisfy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951dd0168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951dd016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7951dd0168_0_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7951dd016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951dd0168_0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951dd016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9201ee5e95_0_6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9201ee5e95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951dd0168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951dd016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951dd0168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951dd016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951dd0168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951dd016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951dd0168_0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951dd016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855300" y="848825"/>
            <a:ext cx="5850900" cy="1715100"/>
          </a:xfrm>
          <a:prstGeom prst="rect">
            <a:avLst/>
          </a:prstGeom>
          <a:effectLst>
            <a:outerShdw blurRad="14288" rotWithShape="0" algn="bl" dir="2700000" dist="28575">
              <a:srgbClr val="655A87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mplete" type="blank">
  <p:cSld name="BLANK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ateral">
  <p:cSld name="BLANK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82" y="0"/>
            <a:ext cx="48577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855300" y="344225"/>
            <a:ext cx="7433400" cy="1159800"/>
          </a:xfrm>
          <a:prstGeom prst="rect">
            <a:avLst/>
          </a:prstGeom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855300" y="1600929"/>
            <a:ext cx="7433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2000"/>
              <a:buNone/>
              <a:defRPr>
                <a:solidFill>
                  <a:srgbClr val="9283C0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82" y="0"/>
            <a:ext cx="48577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400000" y="880900"/>
            <a:ext cx="4601400" cy="3387600"/>
          </a:xfrm>
          <a:prstGeom prst="rect">
            <a:avLst/>
          </a:prstGeom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indent="-444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Satisfy"/>
              <a:buChar char="𖤓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indent="-457200" lvl="1" marL="914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𖡼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indent="-457200" lvl="2" marL="1371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𖡼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indent="-457200" lvl="3" marL="1828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●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indent="-457200" lvl="4" marL="22860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○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indent="-457200" lvl="5" marL="2743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■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indent="-457200" lvl="6" marL="3200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●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indent="-457200" lvl="7" marL="3657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○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indent="-457200" lvl="8" marL="4114800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600"/>
              <a:buFont typeface="Satisfy"/>
              <a:buChar char="■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855300" y="4910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rPr>
              <a:t>“</a:t>
            </a:r>
            <a:endParaRPr sz="9600">
              <a:solidFill>
                <a:schemeClr val="lt1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855300" y="1506350"/>
            <a:ext cx="6110100" cy="283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𖤓"/>
              <a:defRPr/>
            </a:lvl1pPr>
            <a:lvl2pPr indent="-368300" lvl="1" marL="914400" rtl="0">
              <a:spcBef>
                <a:spcPts val="600"/>
              </a:spcBef>
              <a:spcAft>
                <a:spcPts val="0"/>
              </a:spcAft>
              <a:buSzPts val="2200"/>
              <a:buChar char="𖡼"/>
              <a:defRPr/>
            </a:lvl2pPr>
            <a:lvl3pPr indent="-368300" lvl="2" marL="1371600" rtl="0">
              <a:spcBef>
                <a:spcPts val="600"/>
              </a:spcBef>
              <a:spcAft>
                <a:spcPts val="0"/>
              </a:spcAft>
              <a:buSzPts val="2200"/>
              <a:buChar char="𖡼"/>
              <a:defRPr/>
            </a:lvl3pPr>
            <a:lvl4pPr indent="-368300" lvl="3" marL="1828800" rtl="0">
              <a:spcBef>
                <a:spcPts val="6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6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6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6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6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600"/>
              </a:spcBef>
              <a:spcAft>
                <a:spcPts val="6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855275" y="1506350"/>
            <a:ext cx="2854800" cy="311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𖤓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110568" y="1506350"/>
            <a:ext cx="2854800" cy="311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𖤓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823225" y="1506350"/>
            <a:ext cx="2137500" cy="311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𖤓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185438" y="1506350"/>
            <a:ext cx="2137500" cy="311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𖤓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7" name="Google Shape;37;p7"/>
          <p:cNvSpPr txBox="1"/>
          <p:nvPr>
            <p:ph idx="3" type="body"/>
          </p:nvPr>
        </p:nvSpPr>
        <p:spPr>
          <a:xfrm>
            <a:off x="5547650" y="1506350"/>
            <a:ext cx="2137500" cy="311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𖤓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compact">
  <p:cSld name="TITLE_ONLY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0" y="50"/>
            <a:ext cx="6373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" name="Google Shape;4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04175" y="0"/>
            <a:ext cx="51398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0" y="50"/>
            <a:ext cx="6373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" name="Google Shape;5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4175" y="0"/>
            <a:ext cx="51398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855300" y="4330100"/>
            <a:ext cx="74334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6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55300" y="1506350"/>
            <a:ext cx="6110100" cy="28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FD6EF"/>
              </a:buClr>
              <a:buSzPts val="2000"/>
              <a:buFont typeface="Raleway Thin"/>
              <a:buChar char="𖤓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-368300" lvl="1" marL="9144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Raleway Thin"/>
              <a:buChar char="𖡼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68300" lvl="2" marL="1371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Raleway Thin"/>
              <a:buChar char="𖡼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68300" lvl="3" marL="18288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●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68300" lvl="4" marL="2286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○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68300" lvl="5" marL="2743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■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68300" lvl="6" marL="32004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●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68300" lvl="7" marL="3657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○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68300" lvl="8" marL="4114800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200"/>
              <a:buFont typeface="Raleway Thin"/>
              <a:buChar char="■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389500" y="2083200"/>
            <a:ext cx="6434700" cy="97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Curtain Company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7425" y="69600"/>
            <a:ext cx="2049175" cy="214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855275" y="1506350"/>
            <a:ext cx="2854800" cy="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Jest - Unit Testing for FE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2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Frameworks</a:t>
            </a:r>
            <a:endParaRPr/>
          </a:p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4877225" y="1506350"/>
            <a:ext cx="2854800" cy="62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Mocha-Chai - Integration Testing for BE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275" y="1969475"/>
            <a:ext cx="3861101" cy="138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5250" y="2267125"/>
            <a:ext cx="2558750" cy="79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Production Tests</a:t>
            </a:r>
            <a:endParaRPr/>
          </a:p>
        </p:txBody>
      </p:sp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07725"/>
            <a:ext cx="8839200" cy="2901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idx="4294967295" type="ctrTitle"/>
          </p:nvPr>
        </p:nvSpPr>
        <p:spPr>
          <a:xfrm>
            <a:off x="309150" y="269950"/>
            <a:ext cx="5164500" cy="3612000"/>
          </a:xfrm>
          <a:prstGeom prst="rect">
            <a:avLst/>
          </a:prstGeom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lt1"/>
                </a:solidFill>
              </a:rPr>
              <a:t>Roadblocks and Challenges</a:t>
            </a:r>
            <a:endParaRPr sz="8000">
              <a:solidFill>
                <a:schemeClr val="lt1"/>
              </a:solidFill>
            </a:endParaRPr>
          </a:p>
        </p:txBody>
      </p:sp>
      <p:sp>
        <p:nvSpPr>
          <p:cNvPr id="150" name="Google Shape;150;p24"/>
          <p:cNvSpPr/>
          <p:nvPr/>
        </p:nvSpPr>
        <p:spPr>
          <a:xfrm>
            <a:off x="6535778" y="1210577"/>
            <a:ext cx="1868606" cy="1893485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51" name="Google Shape;151;p24"/>
          <p:cNvSpPr/>
          <p:nvPr/>
        </p:nvSpPr>
        <p:spPr>
          <a:xfrm rot="1473054">
            <a:off x="4836772" y="2156007"/>
            <a:ext cx="1092537" cy="1064201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52" name="Google Shape;152;p24"/>
          <p:cNvSpPr/>
          <p:nvPr/>
        </p:nvSpPr>
        <p:spPr>
          <a:xfrm>
            <a:off x="6174366" y="1029625"/>
            <a:ext cx="478322" cy="46480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53" name="Google Shape;153;p24"/>
          <p:cNvSpPr/>
          <p:nvPr/>
        </p:nvSpPr>
        <p:spPr>
          <a:xfrm rot="2486991">
            <a:off x="5866778" y="3138614"/>
            <a:ext cx="340303" cy="33068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54" name="Google Shape;154;p2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855300" y="968769"/>
            <a:ext cx="3286500" cy="46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PayPal Integration</a:t>
            </a:r>
            <a:endParaRPr/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855300" y="1665692"/>
            <a:ext cx="3286500" cy="296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Implementation from initial usage of a package to refactoring to use CDN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Handling scenarios</a:t>
            </a:r>
            <a:endParaRPr sz="2000"/>
          </a:p>
        </p:txBody>
      </p:sp>
      <p:sp>
        <p:nvSpPr>
          <p:cNvPr id="161" name="Google Shape;161;p2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2" name="Google Shape;162;p25"/>
          <p:cNvSpPr txBox="1"/>
          <p:nvPr/>
        </p:nvSpPr>
        <p:spPr>
          <a:xfrm>
            <a:off x="855300" y="169700"/>
            <a:ext cx="754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E06666"/>
                </a:solidFill>
                <a:latin typeface="Satisfy"/>
                <a:ea typeface="Satisfy"/>
                <a:cs typeface="Satisfy"/>
                <a:sym typeface="Satisfy"/>
              </a:rPr>
              <a:t>Roadblocks and Challenges</a:t>
            </a:r>
            <a:endParaRPr sz="4000">
              <a:solidFill>
                <a:srgbClr val="E06666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163" name="Google Shape;163;p25"/>
          <p:cNvSpPr txBox="1"/>
          <p:nvPr>
            <p:ph type="title"/>
          </p:nvPr>
        </p:nvSpPr>
        <p:spPr>
          <a:xfrm>
            <a:off x="4341050" y="968775"/>
            <a:ext cx="4272300" cy="46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Browser’s Change in Policy</a:t>
            </a:r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4833950" y="1665692"/>
            <a:ext cx="3286500" cy="296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Handling of session cookies in accordance to recent changes in browser’s policy.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/>
          <p:nvPr>
            <p:ph type="title"/>
          </p:nvPr>
        </p:nvSpPr>
        <p:spPr>
          <a:xfrm>
            <a:off x="855300" y="968780"/>
            <a:ext cx="3286500" cy="8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Collaborating with the Client</a:t>
            </a:r>
            <a:endParaRPr/>
          </a:p>
        </p:txBody>
      </p:sp>
      <p:sp>
        <p:nvSpPr>
          <p:cNvPr id="170" name="Google Shape;170;p26"/>
          <p:cNvSpPr txBox="1"/>
          <p:nvPr>
            <p:ph idx="1" type="body"/>
          </p:nvPr>
        </p:nvSpPr>
        <p:spPr>
          <a:xfrm>
            <a:off x="855300" y="1995842"/>
            <a:ext cx="3286500" cy="296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Working around client’s timeframe and availability.</a:t>
            </a:r>
            <a:endParaRPr sz="2000"/>
          </a:p>
        </p:txBody>
      </p:sp>
      <p:sp>
        <p:nvSpPr>
          <p:cNvPr id="171" name="Google Shape;171;p2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2" name="Google Shape;172;p26"/>
          <p:cNvSpPr txBox="1"/>
          <p:nvPr/>
        </p:nvSpPr>
        <p:spPr>
          <a:xfrm>
            <a:off x="855300" y="169700"/>
            <a:ext cx="754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E06666"/>
                </a:solidFill>
                <a:latin typeface="Satisfy"/>
                <a:ea typeface="Satisfy"/>
                <a:cs typeface="Satisfy"/>
                <a:sym typeface="Satisfy"/>
              </a:rPr>
              <a:t>Roadblocks and Challenges</a:t>
            </a:r>
            <a:endParaRPr sz="4000">
              <a:solidFill>
                <a:srgbClr val="E06666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173" name="Google Shape;173;p26"/>
          <p:cNvSpPr txBox="1"/>
          <p:nvPr>
            <p:ph type="title"/>
          </p:nvPr>
        </p:nvSpPr>
        <p:spPr>
          <a:xfrm>
            <a:off x="5018150" y="938688"/>
            <a:ext cx="3102300" cy="8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Scoping and Deadlines</a:t>
            </a:r>
            <a:endParaRPr/>
          </a:p>
        </p:txBody>
      </p:sp>
      <p:sp>
        <p:nvSpPr>
          <p:cNvPr id="174" name="Google Shape;174;p26"/>
          <p:cNvSpPr txBox="1"/>
          <p:nvPr>
            <p:ph idx="1" type="body"/>
          </p:nvPr>
        </p:nvSpPr>
        <p:spPr>
          <a:xfrm>
            <a:off x="4833950" y="1828567"/>
            <a:ext cx="3286500" cy="296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General scope of tasks associated with user stories.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Estimating time required to accomplish a feature or fix a bug.</a:t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idx="4294967295" type="ctrTitle"/>
          </p:nvPr>
        </p:nvSpPr>
        <p:spPr>
          <a:xfrm>
            <a:off x="309150" y="269950"/>
            <a:ext cx="5164500" cy="3612000"/>
          </a:xfrm>
          <a:prstGeom prst="rect">
            <a:avLst/>
          </a:prstGeom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lt1"/>
                </a:solidFill>
              </a:rPr>
              <a:t>App Walkthrough</a:t>
            </a:r>
            <a:endParaRPr sz="8000">
              <a:solidFill>
                <a:schemeClr val="lt1"/>
              </a:solidFill>
            </a:endParaRPr>
          </a:p>
        </p:txBody>
      </p:sp>
      <p:sp>
        <p:nvSpPr>
          <p:cNvPr id="180" name="Google Shape;180;p27"/>
          <p:cNvSpPr/>
          <p:nvPr/>
        </p:nvSpPr>
        <p:spPr>
          <a:xfrm>
            <a:off x="6535778" y="1210577"/>
            <a:ext cx="1868606" cy="1893485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81" name="Google Shape;181;p27"/>
          <p:cNvSpPr/>
          <p:nvPr/>
        </p:nvSpPr>
        <p:spPr>
          <a:xfrm rot="1473054">
            <a:off x="4836772" y="2156007"/>
            <a:ext cx="1092537" cy="1064201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82" name="Google Shape;182;p27"/>
          <p:cNvSpPr/>
          <p:nvPr/>
        </p:nvSpPr>
        <p:spPr>
          <a:xfrm>
            <a:off x="6174366" y="1029625"/>
            <a:ext cx="478322" cy="46480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83" name="Google Shape;183;p27"/>
          <p:cNvSpPr/>
          <p:nvPr/>
        </p:nvSpPr>
        <p:spPr>
          <a:xfrm rot="2486991">
            <a:off x="5866778" y="3138614"/>
            <a:ext cx="340303" cy="33068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84" name="Google Shape;184;p2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/>
          <p:nvPr/>
        </p:nvSpPr>
        <p:spPr>
          <a:xfrm>
            <a:off x="5544450" y="250900"/>
            <a:ext cx="2930400" cy="2819700"/>
          </a:xfrm>
          <a:prstGeom prst="wedgeEllipseCallout">
            <a:avLst>
              <a:gd fmla="val -46178" name="adj1"/>
              <a:gd fmla="val 52028" name="adj2"/>
            </a:avLst>
          </a:prstGeom>
          <a:solidFill>
            <a:schemeClr val="lt1"/>
          </a:solidFill>
          <a:ln>
            <a:noFill/>
          </a:ln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00">
              <a:solidFill>
                <a:schemeClr val="lt1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190" name="Google Shape;190;p28"/>
          <p:cNvSpPr txBox="1"/>
          <p:nvPr>
            <p:ph idx="4294967295" type="ctrTitle"/>
          </p:nvPr>
        </p:nvSpPr>
        <p:spPr>
          <a:xfrm>
            <a:off x="5750850" y="1217825"/>
            <a:ext cx="2577600" cy="92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Thanks!</a:t>
            </a:r>
            <a:endParaRPr sz="7000"/>
          </a:p>
        </p:txBody>
      </p:sp>
      <p:sp>
        <p:nvSpPr>
          <p:cNvPr id="191" name="Google Shape;191;p28"/>
          <p:cNvSpPr txBox="1"/>
          <p:nvPr>
            <p:ph idx="4294967295" type="subTitle"/>
          </p:nvPr>
        </p:nvSpPr>
        <p:spPr>
          <a:xfrm>
            <a:off x="749000" y="487225"/>
            <a:ext cx="3746400" cy="258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Any questions?</a:t>
            </a:r>
            <a:endParaRPr b="1" sz="2400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You can find us at: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@simo_sultan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https://github.com/SimoSultan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@PeelRasel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2000"/>
              <a:t>https://github.com/philrussel21</a:t>
            </a:r>
            <a:endParaRPr sz="2000"/>
          </a:p>
        </p:txBody>
      </p:sp>
      <p:sp>
        <p:nvSpPr>
          <p:cNvPr id="192" name="Google Shape;192;p2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3" name="Google Shape;19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7650" y="3142300"/>
            <a:ext cx="2857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Recapping Our Purpose 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855300" y="1624825"/>
            <a:ext cx="4734300" cy="189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b="1" lang="en" sz="1300"/>
              <a:t>Platform where the client can sell collections of curtain samples.</a:t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 sz="1300"/>
              <a:t>Highlight client’s design recommendations to customers.</a:t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 sz="1300"/>
              <a:t>Connect customers to designer through consultation request after successful purchase of collection samples.</a:t>
            </a:r>
            <a:endParaRPr b="1" sz="1300"/>
          </a:p>
        </p:txBody>
      </p:sp>
      <p:sp>
        <p:nvSpPr>
          <p:cNvPr id="71" name="Google Shape;71;p1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idx="4294967295" type="ctrTitle"/>
          </p:nvPr>
        </p:nvSpPr>
        <p:spPr>
          <a:xfrm>
            <a:off x="5105100" y="1383000"/>
            <a:ext cx="4038900" cy="2009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App Key Features</a:t>
            </a:r>
            <a:endParaRPr sz="7000"/>
          </a:p>
        </p:txBody>
      </p:sp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67475"/>
            <a:ext cx="4639850" cy="463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>
            <a:off x="723900" y="209100"/>
            <a:ext cx="7945200" cy="6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PayPal Integration - </a:t>
            </a:r>
            <a:r>
              <a:rPr lang="en">
                <a:solidFill>
                  <a:srgbClr val="00FF00"/>
                </a:solidFill>
              </a:rPr>
              <a:t>Success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7600325" y="3092100"/>
            <a:ext cx="1068764" cy="15180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16200038" scaled="0"/>
                </a:gradFill>
                <a:latin typeface="Raleway;600"/>
              </a:rPr>
              <a:t>1</a:t>
            </a: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900" y="1434675"/>
            <a:ext cx="5915792" cy="333467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0" y="957675"/>
            <a:ext cx="9117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FD6EF"/>
              </a:buClr>
              <a:buSzPts val="1900"/>
              <a:buFont typeface="Raleway Thin"/>
              <a:buChar char="-"/>
            </a:pPr>
            <a:r>
              <a:rPr b="1" lang="en" sz="13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- Redirects to Account Page, shows Order in Purchase History and shows success snackbar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/>
          <p:nvPr/>
        </p:nvSpPr>
        <p:spPr>
          <a:xfrm>
            <a:off x="7600325" y="3092100"/>
            <a:ext cx="1068764" cy="15180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16200038" scaled="0"/>
                </a:gradFill>
                <a:latin typeface="Raleway;600"/>
              </a:rPr>
              <a:t>1</a:t>
            </a: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900" y="1434675"/>
            <a:ext cx="5925184" cy="333467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723900" y="108075"/>
            <a:ext cx="79800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rPr>
              <a:t>PayPal Integration - </a:t>
            </a:r>
            <a:r>
              <a:rPr lang="en" sz="4800">
                <a:solidFill>
                  <a:srgbClr val="FF9900"/>
                </a:solidFill>
                <a:latin typeface="Satisfy"/>
                <a:ea typeface="Satisfy"/>
                <a:cs typeface="Satisfy"/>
                <a:sym typeface="Satisfy"/>
              </a:rPr>
              <a:t>Cancellation</a:t>
            </a:r>
            <a:endParaRPr sz="4800">
              <a:solidFill>
                <a:srgbClr val="FF9900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0" y="957675"/>
            <a:ext cx="9117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FD6EF"/>
              </a:buClr>
              <a:buSzPts val="1900"/>
              <a:buFont typeface="Raleway Thin"/>
              <a:buChar char="-"/>
            </a:pPr>
            <a:r>
              <a:rPr b="1" lang="en" sz="13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- Shows Warning Snackbar and persistent Warning Alert above Cart Total until refresh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ctrTitle"/>
          </p:nvPr>
        </p:nvSpPr>
        <p:spPr>
          <a:xfrm>
            <a:off x="723900" y="209100"/>
            <a:ext cx="7945200" cy="6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PayPal Integration - </a:t>
            </a:r>
            <a:r>
              <a:rPr lang="en">
                <a:solidFill>
                  <a:srgbClr val="FF0000"/>
                </a:solidFill>
              </a:rPr>
              <a:t>Error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7600325" y="3092100"/>
            <a:ext cx="1068764" cy="15180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16200038" scaled="0"/>
                </a:gradFill>
                <a:latin typeface="Raleway;600"/>
              </a:rPr>
              <a:t>1</a:t>
            </a:r>
          </a:p>
        </p:txBody>
      </p:sp>
      <p:pic>
        <p:nvPicPr>
          <p:cNvPr id="101" name="Google Shape;101;p18"/>
          <p:cNvPicPr preferRelativeResize="0"/>
          <p:nvPr/>
        </p:nvPicPr>
        <p:blipFill rotWithShape="1">
          <a:blip r:embed="rId3">
            <a:alphaModFix/>
          </a:blip>
          <a:srcRect b="59" l="0" r="0" t="49"/>
          <a:stretch/>
        </p:blipFill>
        <p:spPr>
          <a:xfrm>
            <a:off x="723900" y="1434675"/>
            <a:ext cx="5925184" cy="333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0" y="957675"/>
            <a:ext cx="9117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FD6EF"/>
              </a:buClr>
              <a:buSzPts val="1900"/>
              <a:buFont typeface="Raleway Thin"/>
              <a:buChar char="-"/>
            </a:pPr>
            <a:r>
              <a:rPr b="1" lang="en" sz="13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- Shows Error Snackbar and persistent Error Alert above Cart Total until refresh</a:t>
            </a:r>
            <a:endParaRPr b="1" sz="1300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ctrTitle"/>
          </p:nvPr>
        </p:nvSpPr>
        <p:spPr>
          <a:xfrm>
            <a:off x="723900" y="209100"/>
            <a:ext cx="7945200" cy="6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Reload on Session Expiry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8" name="Google Shape;108;p19"/>
          <p:cNvSpPr/>
          <p:nvPr/>
        </p:nvSpPr>
        <p:spPr>
          <a:xfrm>
            <a:off x="7600325" y="3092100"/>
            <a:ext cx="1230940" cy="154458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16200038" scaled="0"/>
                </a:gradFill>
                <a:latin typeface="Raleway;600"/>
              </a:rPr>
              <a:t>2</a:t>
            </a: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249" y="1078075"/>
            <a:ext cx="6676074" cy="215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ctrTitle"/>
          </p:nvPr>
        </p:nvSpPr>
        <p:spPr>
          <a:xfrm>
            <a:off x="723900" y="209100"/>
            <a:ext cx="7945200" cy="6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Remember Me Option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7600325" y="3092100"/>
            <a:ext cx="1265502" cy="19220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16200038" scaled="0"/>
                </a:gradFill>
                <a:latin typeface="Raleway;600"/>
              </a:rPr>
              <a:t>3</a:t>
            </a: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100" y="1090425"/>
            <a:ext cx="2349624" cy="36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0775" y="1090425"/>
            <a:ext cx="5925048" cy="156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idx="4294967295" type="ctrTitle"/>
          </p:nvPr>
        </p:nvSpPr>
        <p:spPr>
          <a:xfrm>
            <a:off x="309150" y="269950"/>
            <a:ext cx="5164500" cy="2135700"/>
          </a:xfrm>
          <a:prstGeom prst="rect">
            <a:avLst/>
          </a:prstGeom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lt1"/>
                </a:solidFill>
              </a:rPr>
              <a:t>Tests</a:t>
            </a:r>
            <a:endParaRPr sz="8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lt1"/>
                </a:solidFill>
              </a:rPr>
              <a:t>Implemented</a:t>
            </a:r>
            <a:endParaRPr sz="8000">
              <a:solidFill>
                <a:schemeClr val="lt1"/>
              </a:solidFill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6535778" y="1210577"/>
            <a:ext cx="1868606" cy="1893485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24" name="Google Shape;124;p21"/>
          <p:cNvSpPr/>
          <p:nvPr/>
        </p:nvSpPr>
        <p:spPr>
          <a:xfrm rot="1473054">
            <a:off x="4836772" y="2156007"/>
            <a:ext cx="1092537" cy="1064201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6174366" y="1029625"/>
            <a:ext cx="478322" cy="46480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26" name="Google Shape;126;p21"/>
          <p:cNvSpPr/>
          <p:nvPr/>
        </p:nvSpPr>
        <p:spPr>
          <a:xfrm rot="2486991">
            <a:off x="5866778" y="3138614"/>
            <a:ext cx="340303" cy="33068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27" name="Google Shape;127;p2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Carnival base template">
  <a:themeElements>
    <a:clrScheme name="Custom 347">
      <a:dk1>
        <a:srgbClr val="322B3A"/>
      </a:dk1>
      <a:lt1>
        <a:srgbClr val="FFFFFF"/>
      </a:lt1>
      <a:dk2>
        <a:srgbClr val="B6B4BE"/>
      </a:dk2>
      <a:lt2>
        <a:srgbClr val="F1ECEE"/>
      </a:lt2>
      <a:accent1>
        <a:srgbClr val="ECA3BD"/>
      </a:accent1>
      <a:accent2>
        <a:srgbClr val="B9A9E9"/>
      </a:accent2>
      <a:accent3>
        <a:srgbClr val="A1CAF3"/>
      </a:accent3>
      <a:accent4>
        <a:srgbClr val="A9E9D5"/>
      </a:accent4>
      <a:accent5>
        <a:srgbClr val="C3E299"/>
      </a:accent5>
      <a:accent6>
        <a:srgbClr val="F7DDAD"/>
      </a:accent6>
      <a:hlink>
        <a:srgbClr val="55406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